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76" r:id="rId4"/>
    <p:sldId id="277" r:id="rId5"/>
    <p:sldId id="284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0095E-E042-B343-A8BA-83F90CDBCF76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A2502-5135-AB48-B61A-24C24E5B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www.espn.com</a:t>
            </a:r>
            <a:r>
              <a:rPr lang="en-US" smtClean="0"/>
              <a:t>/video/clip/_/id/4372243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A2502-5135-AB48-B61A-24C24E5B13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2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espn.go.com/video/clip?id=43722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/>
              <a:t>Strengths, Personality &amp; Skills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>
                <a:solidFill>
                  <a:schemeClr val="tx2"/>
                </a:solidFill>
              </a:rPr>
              <a:t>*Answer all questions in complete sentences unless otherwise specified.  </a:t>
            </a:r>
          </a:p>
          <a:p>
            <a:pPr>
              <a:lnSpc>
                <a:spcPct val="80000"/>
              </a:lnSpc>
            </a:pPr>
            <a:endParaRPr lang="en-US" sz="36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>
                <a:solidFill>
                  <a:schemeClr val="tx2"/>
                </a:solidFill>
              </a:rPr>
              <a:t>1. List as many of your strengths &amp; skills that you can think of.</a:t>
            </a:r>
          </a:p>
          <a:p>
            <a:pPr>
              <a:lnSpc>
                <a:spcPct val="80000"/>
              </a:lnSpc>
            </a:pPr>
            <a:endParaRPr lang="en-US" sz="36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>
                <a:solidFill>
                  <a:schemeClr val="tx2"/>
                </a:solidFill>
              </a:rPr>
              <a:t>2. List at least five words that you would use to describe your personality.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u="sng" dirty="0"/>
              <a:t>Strengths, Personality &amp; Skills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4400" b="1" u="sng" dirty="0">
                <a:solidFill>
                  <a:schemeClr val="tx2"/>
                </a:solidFill>
              </a:rPr>
              <a:t>Objective</a:t>
            </a:r>
            <a:r>
              <a:rPr lang="en-US" sz="4400" dirty="0">
                <a:solidFill>
                  <a:schemeClr val="tx2"/>
                </a:solidFill>
              </a:rPr>
              <a:t>: To help students identify an understand their work behavioral style as an important trait to consider when evaluating their interests and career options.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Workbook Activity 39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Circle the ten (10) traits you feel best describe you.</a:t>
            </a: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Ch. Two Vocabulary List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sz="4400" dirty="0" smtClean="0">
                <a:solidFill>
                  <a:schemeClr val="tx2"/>
                </a:solidFill>
              </a:rPr>
              <a:t>1</a:t>
            </a:r>
            <a:r>
              <a:rPr lang="en-US" sz="4400" dirty="0">
                <a:solidFill>
                  <a:schemeClr val="tx2"/>
                </a:solidFill>
              </a:rPr>
              <a:t>. </a:t>
            </a:r>
            <a:r>
              <a:rPr lang="en-US" sz="4400" b="1" u="sng" dirty="0">
                <a:solidFill>
                  <a:schemeClr val="tx2"/>
                </a:solidFill>
              </a:rPr>
              <a:t>Aesthetic:</a:t>
            </a:r>
            <a:r>
              <a:rPr lang="en-US" sz="4400" dirty="0">
                <a:solidFill>
                  <a:schemeClr val="tx2"/>
                </a:solidFill>
              </a:rPr>
              <a:t> relating to beauty; artistic</a:t>
            </a:r>
          </a:p>
          <a:p>
            <a:pPr>
              <a:defRPr/>
            </a:pPr>
            <a:r>
              <a:rPr lang="en-US" sz="4400" dirty="0" smtClean="0">
                <a:solidFill>
                  <a:schemeClr val="tx2"/>
                </a:solidFill>
              </a:rPr>
              <a:t>2. </a:t>
            </a:r>
            <a:r>
              <a:rPr lang="en-US" sz="4400" b="1" u="sng" dirty="0">
                <a:solidFill>
                  <a:schemeClr val="tx2"/>
                </a:solidFill>
              </a:rPr>
              <a:t>Forthright:</a:t>
            </a:r>
            <a:r>
              <a:rPr lang="en-US" sz="4400" dirty="0">
                <a:solidFill>
                  <a:schemeClr val="tx2"/>
                </a:solidFill>
              </a:rPr>
              <a:t> going straight to the point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3 . </a:t>
            </a:r>
            <a:r>
              <a:rPr lang="en-US" sz="4400" b="1" u="sng" dirty="0">
                <a:solidFill>
                  <a:schemeClr val="tx2"/>
                </a:solidFill>
              </a:rPr>
              <a:t>Forceful:</a:t>
            </a:r>
            <a:r>
              <a:rPr lang="en-US" sz="4400" dirty="0">
                <a:solidFill>
                  <a:schemeClr val="tx2"/>
                </a:solidFill>
              </a:rPr>
              <a:t> full of force; powerful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4 . </a:t>
            </a:r>
            <a:r>
              <a:rPr lang="en-US" sz="4400" b="1" u="sng" dirty="0">
                <a:solidFill>
                  <a:schemeClr val="tx2"/>
                </a:solidFill>
              </a:rPr>
              <a:t>Authoritative: </a:t>
            </a:r>
            <a:r>
              <a:rPr lang="en-US" sz="4400" dirty="0">
                <a:solidFill>
                  <a:schemeClr val="tx2"/>
                </a:solidFill>
              </a:rPr>
              <a:t>official; conclusive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5 . </a:t>
            </a:r>
            <a:r>
              <a:rPr lang="en-US" sz="4400" b="1" u="sng" dirty="0">
                <a:solidFill>
                  <a:schemeClr val="tx2"/>
                </a:solidFill>
              </a:rPr>
              <a:t>Influencing:</a:t>
            </a:r>
            <a:r>
              <a:rPr lang="en-US" sz="4400" dirty="0">
                <a:solidFill>
                  <a:schemeClr val="tx2"/>
                </a:solidFill>
              </a:rPr>
              <a:t> to alter something in an indirect or even sneaky way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6 . </a:t>
            </a:r>
            <a:r>
              <a:rPr lang="en-US" sz="4400" b="1" u="sng" dirty="0">
                <a:solidFill>
                  <a:schemeClr val="tx2"/>
                </a:solidFill>
              </a:rPr>
              <a:t>Spontaneous:</a:t>
            </a:r>
            <a:r>
              <a:rPr lang="en-US" sz="4400" dirty="0">
                <a:solidFill>
                  <a:schemeClr val="tx2"/>
                </a:solidFill>
              </a:rPr>
              <a:t> an action arising from a whim or sudden impulse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7 . </a:t>
            </a:r>
            <a:r>
              <a:rPr lang="en-US" sz="4400" b="1" u="sng" dirty="0">
                <a:solidFill>
                  <a:schemeClr val="tx2"/>
                </a:solidFill>
              </a:rPr>
              <a:t>Amiable:</a:t>
            </a:r>
            <a:r>
              <a:rPr lang="en-US" sz="4400" dirty="0">
                <a:solidFill>
                  <a:schemeClr val="tx2"/>
                </a:solidFill>
              </a:rPr>
              <a:t> friendly; good‐natured; sociable; pleasant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8 . </a:t>
            </a:r>
            <a:r>
              <a:rPr lang="en-US" sz="4400" b="1" u="sng" dirty="0">
                <a:solidFill>
                  <a:schemeClr val="tx2"/>
                </a:solidFill>
              </a:rPr>
              <a:t>Methodical:</a:t>
            </a:r>
            <a:r>
              <a:rPr lang="en-US" sz="4400" dirty="0">
                <a:solidFill>
                  <a:schemeClr val="tx2"/>
                </a:solidFill>
              </a:rPr>
              <a:t> systematic, following a definite method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9 . </a:t>
            </a:r>
            <a:r>
              <a:rPr lang="en-US" sz="4400" b="1" u="sng" dirty="0">
                <a:solidFill>
                  <a:schemeClr val="tx2"/>
                </a:solidFill>
              </a:rPr>
              <a:t>Analytical:</a:t>
            </a:r>
            <a:r>
              <a:rPr lang="en-US" sz="4400" dirty="0">
                <a:solidFill>
                  <a:schemeClr val="tx2"/>
                </a:solidFill>
              </a:rPr>
              <a:t> characterized by division of a problem into separate parts for study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10. </a:t>
            </a:r>
            <a:r>
              <a:rPr lang="en-US" sz="4400" b="1" u="sng" dirty="0">
                <a:solidFill>
                  <a:schemeClr val="tx2"/>
                </a:solidFill>
              </a:rPr>
              <a:t>Meticulous:</a:t>
            </a:r>
            <a:r>
              <a:rPr lang="en-US" sz="4400" dirty="0">
                <a:solidFill>
                  <a:schemeClr val="tx2"/>
                </a:solidFill>
              </a:rPr>
              <a:t> great care shown to details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11. </a:t>
            </a:r>
            <a:r>
              <a:rPr lang="en-US" sz="4400" b="1" u="sng" dirty="0">
                <a:solidFill>
                  <a:schemeClr val="tx2"/>
                </a:solidFill>
              </a:rPr>
              <a:t>Diplomatic: </a:t>
            </a:r>
            <a:r>
              <a:rPr lang="en-US" sz="4400" dirty="0">
                <a:solidFill>
                  <a:schemeClr val="tx2"/>
                </a:solidFill>
              </a:rPr>
              <a:t>using tact, especially in stressful circumstances; smooth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12. </a:t>
            </a:r>
            <a:r>
              <a:rPr lang="en-US" sz="4400" b="1" u="sng" dirty="0">
                <a:solidFill>
                  <a:schemeClr val="tx2"/>
                </a:solidFill>
              </a:rPr>
              <a:t>Systematic:</a:t>
            </a:r>
            <a:r>
              <a:rPr lang="en-US" sz="4400" dirty="0">
                <a:solidFill>
                  <a:schemeClr val="tx2"/>
                </a:solidFill>
              </a:rPr>
              <a:t> methodical thoroughness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13. </a:t>
            </a:r>
            <a:r>
              <a:rPr lang="en-US" sz="4400" b="1" u="sng" dirty="0">
                <a:solidFill>
                  <a:schemeClr val="tx2"/>
                </a:solidFill>
              </a:rPr>
              <a:t>Submissive:</a:t>
            </a:r>
            <a:r>
              <a:rPr lang="en-US" sz="4400" dirty="0">
                <a:solidFill>
                  <a:schemeClr val="tx2"/>
                </a:solidFill>
              </a:rPr>
              <a:t> submitting to others; obedient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14. </a:t>
            </a:r>
            <a:r>
              <a:rPr lang="en-US" sz="4400" b="1" u="sng" dirty="0">
                <a:solidFill>
                  <a:schemeClr val="tx2"/>
                </a:solidFill>
              </a:rPr>
              <a:t>Charismatic: </a:t>
            </a:r>
            <a:r>
              <a:rPr lang="en-US" sz="4400" dirty="0">
                <a:solidFill>
                  <a:schemeClr val="tx2"/>
                </a:solidFill>
              </a:rPr>
              <a:t>exhibiting a dynamic personality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15. </a:t>
            </a:r>
            <a:r>
              <a:rPr lang="en-US" sz="4400" b="1" u="sng" dirty="0">
                <a:solidFill>
                  <a:schemeClr val="tx2"/>
                </a:solidFill>
              </a:rPr>
              <a:t>Empathy: </a:t>
            </a:r>
            <a:r>
              <a:rPr lang="en-US" sz="4400" dirty="0">
                <a:solidFill>
                  <a:schemeClr val="tx2"/>
                </a:solidFill>
              </a:rPr>
              <a:t>having compassion or understanding for the pain or struggles of another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16. </a:t>
            </a:r>
            <a:r>
              <a:rPr lang="en-US" sz="4400" b="1" u="sng" dirty="0">
                <a:solidFill>
                  <a:schemeClr val="tx2"/>
                </a:solidFill>
              </a:rPr>
              <a:t>Innovative:</a:t>
            </a:r>
            <a:r>
              <a:rPr lang="en-US" sz="4400" dirty="0">
                <a:solidFill>
                  <a:schemeClr val="tx2"/>
                </a:solidFill>
              </a:rPr>
              <a:t> on the cutting edge; creative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17. </a:t>
            </a:r>
            <a:r>
              <a:rPr lang="en-US" sz="4400" b="1" u="sng" dirty="0">
                <a:solidFill>
                  <a:schemeClr val="tx2"/>
                </a:solidFill>
              </a:rPr>
              <a:t>Perseverance: </a:t>
            </a:r>
            <a:r>
              <a:rPr lang="en-US" sz="4400" dirty="0">
                <a:solidFill>
                  <a:schemeClr val="tx2"/>
                </a:solidFill>
              </a:rPr>
              <a:t>steadfastness; doggedness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18. </a:t>
            </a:r>
            <a:r>
              <a:rPr lang="en-US" sz="4400" b="1" u="sng" dirty="0">
                <a:solidFill>
                  <a:schemeClr val="tx2"/>
                </a:solidFill>
              </a:rPr>
              <a:t>Versatile: </a:t>
            </a:r>
            <a:r>
              <a:rPr lang="en-US" sz="4400" dirty="0">
                <a:solidFill>
                  <a:schemeClr val="tx2"/>
                </a:solidFill>
              </a:rPr>
              <a:t>able to move from one activity or situation to another easily; adaptable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19. </a:t>
            </a:r>
            <a:r>
              <a:rPr lang="en-US" sz="4400" b="1" u="sng" dirty="0">
                <a:solidFill>
                  <a:schemeClr val="tx2"/>
                </a:solidFill>
              </a:rPr>
              <a:t>Synthesize:</a:t>
            </a:r>
            <a:r>
              <a:rPr lang="en-US" sz="4400" dirty="0">
                <a:solidFill>
                  <a:schemeClr val="tx2"/>
                </a:solidFill>
              </a:rPr>
              <a:t> combine parts or pieces into a whole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</a:rPr>
              <a:t>20. </a:t>
            </a:r>
            <a:r>
              <a:rPr lang="en-US" sz="4400" b="1" u="sng" dirty="0">
                <a:solidFill>
                  <a:schemeClr val="tx2"/>
                </a:solidFill>
              </a:rPr>
              <a:t>Negotiate: </a:t>
            </a:r>
            <a:r>
              <a:rPr lang="en-US" sz="4400" dirty="0">
                <a:solidFill>
                  <a:schemeClr val="tx2"/>
                </a:solidFill>
              </a:rPr>
              <a:t>bargain; make terms</a:t>
            </a:r>
          </a:p>
          <a:p>
            <a:pPr>
              <a:buFont typeface="Arial" charset="0"/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Workbook Activity 41-42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Answer the short quiz by circling each situation that best reflects how you would be likely to act, feel, or think. (Activity 41)</a:t>
            </a:r>
          </a:p>
          <a:p>
            <a:r>
              <a:rPr lang="en-US" sz="4400" dirty="0">
                <a:solidFill>
                  <a:schemeClr val="tx2"/>
                </a:solidFill>
              </a:rPr>
              <a:t>Answer the questions on Activity 42.</a:t>
            </a:r>
          </a:p>
        </p:txBody>
      </p:sp>
    </p:spTree>
    <p:extLst>
      <p:ext uri="{BB962C8B-B14F-4D97-AF65-F5344CB8AC3E}">
        <p14:creationId xmlns:p14="http://schemas.microsoft.com/office/powerpoint/2010/main" val="263329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What’s Your Work Behavior Style? 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No one is pure dominance, steadiness, compliance, or influencing styles!</a:t>
            </a:r>
          </a:p>
          <a:p>
            <a:r>
              <a:rPr lang="en-US" sz="3600" dirty="0">
                <a:solidFill>
                  <a:schemeClr val="tx2"/>
                </a:solidFill>
              </a:rPr>
              <a:t>There is actually 19 different behavioral profiles in this assessment system.</a:t>
            </a:r>
          </a:p>
          <a:p>
            <a:r>
              <a:rPr lang="en-US" sz="3600" dirty="0">
                <a:solidFill>
                  <a:schemeClr val="tx2"/>
                </a:solidFill>
              </a:rPr>
              <a:t>These exercises give you an idea of your profile.</a:t>
            </a:r>
          </a:p>
          <a:p>
            <a:pPr>
              <a:buNone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2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u="sng" dirty="0" smtClean="0"/>
              <a:t>Groups!!!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4400" u="sng" dirty="0">
                <a:solidFill>
                  <a:schemeClr val="tx2"/>
                </a:solidFill>
              </a:rPr>
              <a:t>Class Activity</a:t>
            </a:r>
            <a:r>
              <a:rPr lang="en-US" sz="4400" dirty="0">
                <a:solidFill>
                  <a:schemeClr val="tx2"/>
                </a:solidFill>
              </a:rPr>
              <a:t>:  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>
                <a:solidFill>
                  <a:schemeClr val="tx2"/>
                </a:solidFill>
              </a:rPr>
              <a:t>       (A) Dominance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>
                <a:solidFill>
                  <a:schemeClr val="tx2"/>
                </a:solidFill>
              </a:rPr>
              <a:t>       (B) Influencing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>
                <a:solidFill>
                  <a:schemeClr val="tx2"/>
                </a:solidFill>
              </a:rPr>
              <a:t>       (C) Steadiness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>
                <a:solidFill>
                  <a:schemeClr val="tx2"/>
                </a:solidFill>
              </a:rPr>
              <a:t>       (D) Compliance</a:t>
            </a:r>
          </a:p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tx2"/>
                </a:solidFill>
              </a:rPr>
              <a:t>Descriptions as a group are on page textbook page 43.  </a:t>
            </a:r>
          </a:p>
          <a:p>
            <a:pPr>
              <a:lnSpc>
                <a:spcPct val="80000"/>
              </a:lnSpc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tx2"/>
                </a:solidFill>
              </a:rPr>
              <a:t>You now can identify yourself with others in your group!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3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Movie Time! </a:t>
            </a:r>
            <a:endParaRPr lang="en-US" sz="4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  <a:hlinkClick r:id="rId3"/>
              </a:rPr>
              <a:t>ESPN’s Outside the Lines, “Carry On.”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6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286</TotalTime>
  <Words>472</Words>
  <Application>Microsoft Macintosh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Strengths, Personality &amp; Skills</vt:lpstr>
      <vt:lpstr>Strengths, Personality &amp; Skills</vt:lpstr>
      <vt:lpstr>Workbook Activity 39</vt:lpstr>
      <vt:lpstr>Ch. Two Vocabulary List </vt:lpstr>
      <vt:lpstr>Workbook Activity 41-42</vt:lpstr>
      <vt:lpstr>What’s Your Work Behavior Style? </vt:lpstr>
      <vt:lpstr>Groups!!!</vt:lpstr>
      <vt:lpstr>Movie Time!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70</cp:revision>
  <dcterms:created xsi:type="dcterms:W3CDTF">2019-07-07T21:23:27Z</dcterms:created>
  <dcterms:modified xsi:type="dcterms:W3CDTF">2019-07-28T20:05:10Z</dcterms:modified>
</cp:coreProperties>
</file>